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5" r:id="rId2"/>
    <p:sldId id="294" r:id="rId3"/>
    <p:sldId id="295" r:id="rId4"/>
    <p:sldId id="311" r:id="rId5"/>
    <p:sldId id="317" r:id="rId6"/>
    <p:sldId id="326" r:id="rId7"/>
    <p:sldId id="296" r:id="rId8"/>
    <p:sldId id="325" r:id="rId9"/>
    <p:sldId id="298" r:id="rId10"/>
    <p:sldId id="323" r:id="rId11"/>
    <p:sldId id="321" r:id="rId12"/>
    <p:sldId id="324" r:id="rId13"/>
    <p:sldId id="327" r:id="rId14"/>
    <p:sldId id="297" r:id="rId15"/>
    <p:sldId id="299" r:id="rId16"/>
    <p:sldId id="300" r:id="rId17"/>
    <p:sldId id="301" r:id="rId18"/>
    <p:sldId id="306" r:id="rId19"/>
    <p:sldId id="302" r:id="rId20"/>
    <p:sldId id="303" r:id="rId21"/>
    <p:sldId id="304" r:id="rId22"/>
    <p:sldId id="328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376" autoAdjust="0"/>
  </p:normalViewPr>
  <p:slideViewPr>
    <p:cSldViewPr>
      <p:cViewPr>
        <p:scale>
          <a:sx n="63" d="100"/>
          <a:sy n="63" d="100"/>
        </p:scale>
        <p:origin x="-185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3624" y="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4940-671A-C144-AABC-A881D69DF200}" type="datetimeFigureOut">
              <a:rPr lang="da-DK" smtClean="0"/>
              <a:t>21-06-17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9D3F-61BE-0241-BC68-3BDAA14DEE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984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AC03A-A1E4-4E4C-8B9E-06BCE439A8AC}" type="datetimeFigureOut">
              <a:rPr lang="da-DK" smtClean="0"/>
              <a:t>21-06-17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88B1-F1C2-1C40-B2D8-7E23218EDE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0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7405-ADD9-43B2-AFF3-6038D57B6C5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86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13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18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479" y="4343911"/>
            <a:ext cx="5487040" cy="41143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25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249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9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64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008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431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18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654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04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040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28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i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03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96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96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0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22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90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8B1-F1C2-1C40-B2D8-7E23218EDED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8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GG_hjerte_blå_15.png"/>
          <p:cNvPicPr>
            <a:picLocks noChangeAspect="1"/>
          </p:cNvPicPr>
          <p:nvPr userDrawn="1"/>
        </p:nvPicPr>
        <p:blipFill>
          <a:blip r:embed="rId2" cstate="print"/>
          <a:srcRect t="5130" r="7156" b="4064"/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558608" cy="506487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 smtClean="0"/>
              <a:t>Projektets titel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288032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5796136" y="638132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faglighed, fornyelse og fællesskab</a:t>
            </a:r>
          </a:p>
        </p:txBody>
      </p:sp>
      <p:sp>
        <p:nvSpPr>
          <p:cNvPr id="10" name="Tekstboks 9"/>
          <p:cNvSpPr txBox="1"/>
          <p:nvPr userDrawn="1"/>
        </p:nvSpPr>
        <p:spPr>
          <a:xfrm>
            <a:off x="467544" y="6392361"/>
            <a:ext cx="1522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www.gladgym.dk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Pladsholder til tekst 25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2996952"/>
            <a:ext cx="7560840" cy="360809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Projektets undertitel</a:t>
            </a:r>
            <a:endParaRPr lang="da-DK" dirty="0"/>
          </a:p>
        </p:txBody>
      </p:sp>
      <p:pic>
        <p:nvPicPr>
          <p:cNvPr id="1027" name="Picture 3" descr="\\XSERVER\IDServer\IGANGVÆRENDE\- KUNDER\12 Gladsaxe gymnasium\Logo_må ikke flyttes\PNG filer\Gladsaxegymnasium_blaa_gra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8606"/>
            <a:ext cx="2987824" cy="13781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GG_hjerte_blå_15.png"/>
          <p:cNvPicPr>
            <a:picLocks noChangeAspect="1"/>
          </p:cNvPicPr>
          <p:nvPr userDrawn="1"/>
        </p:nvPicPr>
        <p:blipFill>
          <a:blip r:embed="rId2" cstate="print"/>
          <a:srcRect l="52759" t="8961"/>
          <a:stretch>
            <a:fillRect/>
          </a:stretch>
        </p:blipFill>
        <p:spPr>
          <a:xfrm>
            <a:off x="0" y="0"/>
            <a:ext cx="3707904" cy="6130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1484784"/>
            <a:ext cx="7272808" cy="42292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dirty="0" smtClean="0"/>
              <a:t>Titel på slide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2276872"/>
            <a:ext cx="7272808" cy="3849291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5796136" y="638132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faglighed, fornyelse og fællesskab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467544" y="6392361"/>
            <a:ext cx="1522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www.gladgym.dk</a:t>
            </a:r>
            <a:endParaRPr lang="da-DK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2880320" cy="365125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3" name="Picture 3" descr="\\XSERVER\IDServer\IGANGVÆRENDE\- KUNDER\12 Gladsaxe gymnasium\Logo_må ikke flyttes\PNG filer\Gladsaxegymnasium_blaa_gra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8606"/>
            <a:ext cx="1763688" cy="8135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217B-5E48-4482-B99C-869CDF60388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ladgym.dk/ny-elev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 smtClean="0">
                <a:latin typeface="Calibri"/>
                <a:cs typeface="Calibri"/>
              </a:rPr>
              <a:t>Velkommen </a:t>
            </a:r>
            <a:r>
              <a:rPr lang="da-DK" sz="3200" dirty="0">
                <a:latin typeface="Calibri"/>
                <a:cs typeface="Calibri"/>
              </a:rPr>
              <a:t>t</a:t>
            </a:r>
            <a:r>
              <a:rPr lang="da-DK" sz="3200" dirty="0" smtClean="0">
                <a:latin typeface="Calibri"/>
                <a:cs typeface="Calibri"/>
              </a:rPr>
              <a:t>il introduktionsmøde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2922863" cy="173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1517884" cy="180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7"/>
            <a:ext cx="1809654" cy="18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3059832" cy="18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Gymnasiereform  - grundforløb på GG</a:t>
            </a:r>
            <a:endParaRPr lang="da-DK" sz="2800" dirty="0">
              <a:latin typeface="Calibri"/>
              <a:cs typeface="Calibri"/>
            </a:endParaRP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62547"/>
              </p:ext>
            </p:extLst>
          </p:nvPr>
        </p:nvGraphicFramePr>
        <p:xfrm>
          <a:off x="971550" y="2276472"/>
          <a:ext cx="7848922" cy="394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61"/>
                <a:gridCol w="3924461"/>
              </a:tblGrid>
              <a:tr h="460105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fag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begivenheder</a:t>
                      </a:r>
                      <a:endParaRPr lang="da-DK" sz="2400" dirty="0"/>
                    </a:p>
                  </a:txBody>
                  <a:tcPr/>
                </a:tc>
              </a:tr>
              <a:tr h="79415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n/v og </a:t>
                      </a:r>
                      <a:r>
                        <a:rPr lang="da-DK" sz="2400" dirty="0" err="1" smtClean="0">
                          <a:latin typeface="Calibri"/>
                          <a:cs typeface="Calibri"/>
                        </a:rPr>
                        <a:t>ap</a:t>
                      </a:r>
                      <a:r>
                        <a:rPr lang="da-DK" sz="2400" baseline="0" dirty="0" smtClean="0">
                          <a:latin typeface="Calibri"/>
                          <a:cs typeface="Calibri"/>
                        </a:rPr>
                        <a:t> + prøve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Undervisning</a:t>
                      </a:r>
                      <a:r>
                        <a:rPr lang="da-DK" sz="2400" baseline="0" dirty="0" smtClean="0">
                          <a:latin typeface="Calibri"/>
                          <a:cs typeface="Calibri"/>
                        </a:rPr>
                        <a:t> i studieretningsfag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51599">
                <a:tc>
                  <a:txBody>
                    <a:bodyPr/>
                    <a:lstStyle/>
                    <a:p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794153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Dansk, engelsk, matematik og samfundsfag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Matematik screening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60105">
                <a:tc>
                  <a:txBody>
                    <a:bodyPr/>
                    <a:lstStyle/>
                    <a:p>
                      <a:endParaRPr lang="da-DK" sz="24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60105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Kunstnerisk</a:t>
                      </a:r>
                      <a:r>
                        <a:rPr lang="da-DK" sz="2400" baseline="0" dirty="0" smtClean="0">
                          <a:latin typeface="Calibri"/>
                          <a:cs typeface="Calibri"/>
                        </a:rPr>
                        <a:t> fag og idræt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Calibri"/>
                          <a:cs typeface="Calibri"/>
                        </a:rPr>
                        <a:t>Evalueringssamtalen</a:t>
                      </a:r>
                      <a:endParaRPr lang="da-DK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60105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7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446100" y="3680975"/>
            <a:ext cx="6584100" cy="161040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96"/>
          <p:cNvSpPr/>
          <p:nvPr/>
        </p:nvSpPr>
        <p:spPr>
          <a:xfrm rot="4219265">
            <a:off x="3929278" y="1156520"/>
            <a:ext cx="1695000" cy="504496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2646350" y="2274475"/>
            <a:ext cx="1695000" cy="284520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27584" y="1196752"/>
            <a:ext cx="72729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595959"/>
              </a:buClr>
              <a:buSzPct val="25000"/>
            </a:pPr>
            <a:r>
              <a:rPr lang="da-DK" sz="2800" dirty="0" smtClean="0">
                <a:latin typeface="Calibri"/>
                <a:cs typeface="Calibri"/>
              </a:rPr>
              <a:t>Storgrupper </a:t>
            </a:r>
            <a:r>
              <a:rPr lang="da-DK" sz="2800" dirty="0">
                <a:latin typeface="Calibri"/>
                <a:cs typeface="Calibri"/>
              </a:rPr>
              <a:t>og Klynger</a:t>
            </a:r>
          </a:p>
        </p:txBody>
      </p:sp>
      <p:sp>
        <p:nvSpPr>
          <p:cNvPr id="3" name="Afrundet rektangulær billedforklaring 2"/>
          <p:cNvSpPr/>
          <p:nvPr/>
        </p:nvSpPr>
        <p:spPr>
          <a:xfrm>
            <a:off x="6732240" y="1606452"/>
            <a:ext cx="2411760" cy="612648"/>
          </a:xfrm>
          <a:prstGeom prst="wedgeRoundRectCallout">
            <a:avLst>
              <a:gd name="adj1" fmla="val -37808"/>
              <a:gd name="adj2" fmla="val 101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Ex. da og kunst.</a:t>
            </a: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179512" y="1872377"/>
            <a:ext cx="2120930" cy="612648"/>
          </a:xfrm>
          <a:prstGeom prst="wedgeRoundRectCallout">
            <a:avLst>
              <a:gd name="adj1" fmla="val 78676"/>
              <a:gd name="adj2" fmla="val 65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Ex. n</a:t>
            </a:r>
            <a:r>
              <a:rPr lang="da-DK" dirty="0" smtClean="0"/>
              <a:t>v og mat.</a:t>
            </a:r>
            <a:endParaRPr lang="da-DK" dirty="0"/>
          </a:p>
        </p:txBody>
      </p:sp>
      <p:graphicFrame>
        <p:nvGraphicFramePr>
          <p:cNvPr id="98" name="Shape 98"/>
          <p:cNvGraphicFramePr/>
          <p:nvPr>
            <p:extLst/>
          </p:nvPr>
        </p:nvGraphicFramePr>
        <p:xfrm>
          <a:off x="2042175" y="2883675"/>
          <a:ext cx="5466100" cy="2560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20950"/>
                <a:gridCol w="264515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da-DK"/>
                        <a:t>Klynge A1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da-DK"/>
                        <a:t>15 elever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da-DK">
                          <a:solidFill>
                            <a:schemeClr val="dk1"/>
                          </a:solidFill>
                        </a:rPr>
                        <a:t>Klynge A3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da-DK">
                          <a:solidFill>
                            <a:schemeClr val="dk1"/>
                          </a:solidFill>
                        </a:rPr>
                        <a:t>15 elever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da-DK">
                          <a:solidFill>
                            <a:schemeClr val="dk1"/>
                          </a:solidFill>
                        </a:rPr>
                        <a:t>Klynge A2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da-DK">
                          <a:solidFill>
                            <a:schemeClr val="dk1"/>
                          </a:solidFill>
                        </a:rPr>
                        <a:t>15 elever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da-DK" dirty="0">
                          <a:solidFill>
                            <a:schemeClr val="dk1"/>
                          </a:solidFill>
                        </a:rPr>
                        <a:t>Klynge A4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da-DK" dirty="0">
                          <a:solidFill>
                            <a:schemeClr val="dk1"/>
                          </a:solidFill>
                        </a:rPr>
                        <a:t>15 elever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Afrundet rektangulær billedforklaring 10"/>
          <p:cNvSpPr/>
          <p:nvPr/>
        </p:nvSpPr>
        <p:spPr>
          <a:xfrm>
            <a:off x="3493850" y="5842585"/>
            <a:ext cx="2120930" cy="612648"/>
          </a:xfrm>
          <a:prstGeom prst="wedgeRoundRectCallout">
            <a:avLst>
              <a:gd name="adj1" fmla="val 18166"/>
              <a:gd name="adj2" fmla="val -126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Ex. </a:t>
            </a:r>
            <a:r>
              <a:rPr lang="da-DK" dirty="0" err="1"/>
              <a:t>s</a:t>
            </a:r>
            <a:r>
              <a:rPr lang="da-DK" dirty="0" err="1" smtClean="0"/>
              <a:t>a</a:t>
            </a:r>
            <a:r>
              <a:rPr lang="da-DK" dirty="0" smtClean="0"/>
              <a:t> og eng.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75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71600" y="1484783"/>
            <a:ext cx="7272808" cy="422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95959"/>
              </a:buClr>
              <a:buSzPct val="25000"/>
              <a:buFont typeface="Verdana"/>
              <a:buNone/>
            </a:pPr>
            <a:endParaRPr sz="2000" b="1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Shape 148" descr="Skærmbillede 2017-03-21 kl. 12.41.06.png"/>
          <p:cNvPicPr preferRelativeResize="0"/>
          <p:nvPr/>
        </p:nvPicPr>
        <p:blipFill rotWithShape="1">
          <a:blip r:embed="rId3">
            <a:alphaModFix/>
          </a:blip>
          <a:srcRect b="18923"/>
          <a:stretch/>
        </p:blipFill>
        <p:spPr>
          <a:xfrm>
            <a:off x="467543" y="1124745"/>
            <a:ext cx="8244408" cy="4937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6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808" cy="864096"/>
          </a:xfrm>
        </p:spPr>
        <p:txBody>
          <a:bodyPr/>
          <a:lstStyle/>
          <a:p>
            <a:r>
              <a:rPr lang="da-DK" dirty="0" smtClean="0"/>
              <a:t>Internationalt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smtClean="0"/>
              <a:t>globale studieretning</a:t>
            </a:r>
            <a:endParaRPr lang="da-DK" dirty="0"/>
          </a:p>
        </p:txBody>
      </p:sp>
      <p:pic>
        <p:nvPicPr>
          <p:cNvPr id="4" name="Pladsholder til indhold 3" descr="internation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7" b="17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702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72808" cy="108012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De tre </a:t>
            </a:r>
            <a:r>
              <a:rPr lang="da-DK" sz="2800" i="1" dirty="0" smtClean="0">
                <a:latin typeface="Calibri"/>
                <a:cs typeface="Calibri"/>
              </a:rPr>
              <a:t>fedeste</a:t>
            </a:r>
            <a:r>
              <a:rPr lang="da-DK" sz="2800" dirty="0" smtClean="0">
                <a:latin typeface="Calibri"/>
                <a:cs typeface="Calibri"/>
              </a:rPr>
              <a:t> år af mit liv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Oplæg ved lektor og coach Casper Olsen</a:t>
            </a:r>
            <a:endParaRPr lang="da-DK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7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Introduktionsforløb på Gladsaxe gymnasium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Introdage fra 14. - 18. august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Introtur   - 31. </a:t>
            </a:r>
            <a:r>
              <a:rPr lang="da-DK" sz="2800" dirty="0" err="1" smtClean="0">
                <a:latin typeface="Calibri"/>
                <a:cs typeface="Calibri"/>
              </a:rPr>
              <a:t>aug</a:t>
            </a:r>
            <a:r>
              <a:rPr lang="da-DK" sz="2800" dirty="0" smtClean="0">
                <a:latin typeface="Calibri"/>
                <a:cs typeface="Calibri"/>
              </a:rPr>
              <a:t> - /1.sept. (pris 300 </a:t>
            </a:r>
            <a:r>
              <a:rPr lang="da-DK" sz="2800" dirty="0" err="1" smtClean="0">
                <a:latin typeface="Calibri"/>
                <a:cs typeface="Calibri"/>
              </a:rPr>
              <a:t>kr</a:t>
            </a:r>
            <a:r>
              <a:rPr lang="da-DK" sz="2800" dirty="0" smtClean="0">
                <a:latin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Andre introaktiviteter</a:t>
            </a:r>
          </a:p>
          <a:p>
            <a:endParaRPr lang="da-DK" dirty="0">
              <a:latin typeface="Calibri"/>
              <a:cs typeface="Calibri"/>
            </a:endParaRPr>
          </a:p>
          <a:p>
            <a:pPr marL="0" indent="0">
              <a:buNone/>
            </a:pPr>
            <a:endParaRPr lang="da-DK" dirty="0" smtClean="0">
              <a:latin typeface="Calibri"/>
              <a:cs typeface="Calibri"/>
            </a:endParaRPr>
          </a:p>
          <a:p>
            <a:endParaRPr lang="da-DK" dirty="0" smtClean="0">
              <a:latin typeface="Calibri"/>
              <a:cs typeface="Calibri"/>
            </a:endParaRPr>
          </a:p>
          <a:p>
            <a:endParaRPr lang="da-DK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54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Økonomi  I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Vi forventer </a:t>
            </a:r>
          </a:p>
          <a:p>
            <a:r>
              <a:rPr lang="da-DK" sz="2800" dirty="0" smtClean="0">
                <a:latin typeface="Calibri"/>
                <a:cs typeface="Calibri"/>
              </a:rPr>
              <a:t>At eleverne selv medbringer en computer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Vi tilbyder</a:t>
            </a:r>
          </a:p>
          <a:p>
            <a:r>
              <a:rPr lang="da-DK" sz="2800" dirty="0" smtClean="0">
                <a:latin typeface="Calibri"/>
                <a:cs typeface="Calibri"/>
              </a:rPr>
              <a:t>Lån af undervisningsmidler/bøger</a:t>
            </a:r>
          </a:p>
          <a:p>
            <a:r>
              <a:rPr lang="da-DK" sz="2800" dirty="0" smtClean="0">
                <a:latin typeface="Calibri"/>
                <a:cs typeface="Calibri"/>
              </a:rPr>
              <a:t>Begrænset print</a:t>
            </a:r>
          </a:p>
          <a:p>
            <a:r>
              <a:rPr lang="da-DK" sz="2800" dirty="0" smtClean="0">
                <a:latin typeface="Calibri"/>
                <a:cs typeface="Calibri"/>
              </a:rPr>
              <a:t>Relevante computerprogrammer: f.eks. ordbøger og </a:t>
            </a:r>
            <a:r>
              <a:rPr lang="da-DK" sz="2800" dirty="0" err="1" smtClean="0">
                <a:latin typeface="Calibri"/>
                <a:cs typeface="Calibri"/>
              </a:rPr>
              <a:t>Inspire</a:t>
            </a: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Studieværksted</a:t>
            </a:r>
          </a:p>
          <a:p>
            <a:r>
              <a:rPr lang="da-DK" sz="2800" dirty="0" smtClean="0">
                <a:latin typeface="Calibri"/>
                <a:cs typeface="Calibri"/>
              </a:rPr>
              <a:t>Gymnasievejledning/læsevejledning</a:t>
            </a:r>
          </a:p>
          <a:p>
            <a:pPr marL="0" indent="0">
              <a:buNone/>
            </a:pPr>
            <a:endParaRPr lang="da-DK" sz="2000" dirty="0" smtClean="0"/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6215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Økonomi II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1g introtur</a:t>
            </a:r>
          </a:p>
          <a:p>
            <a:r>
              <a:rPr lang="da-DK" sz="2800" dirty="0" smtClean="0">
                <a:latin typeface="Calibri"/>
                <a:cs typeface="Calibri"/>
              </a:rPr>
              <a:t>2g klassens studietur</a:t>
            </a:r>
          </a:p>
          <a:p>
            <a:r>
              <a:rPr lang="da-DK" sz="2800" dirty="0" smtClean="0">
                <a:latin typeface="Calibri"/>
                <a:cs typeface="Calibri"/>
              </a:rPr>
              <a:t>Evt. i 3g en valgfagstur (sprog og idræt)</a:t>
            </a:r>
          </a:p>
          <a:p>
            <a:r>
              <a:rPr lang="da-DK" sz="2800" dirty="0" smtClean="0">
                <a:latin typeface="Calibri"/>
                <a:cs typeface="Calibri"/>
              </a:rPr>
              <a:t>Samt diverse små ekskursioner</a:t>
            </a:r>
          </a:p>
          <a:p>
            <a:pPr marL="0" indent="0">
              <a:buNone/>
            </a:pPr>
            <a:endParaRPr lang="da-DK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Eleverne står selv for ture i vinterferie– men det er </a:t>
            </a:r>
            <a:r>
              <a:rPr lang="da-DK" sz="2800" b="1" dirty="0" smtClean="0">
                <a:latin typeface="Calibri"/>
                <a:cs typeface="Calibri"/>
              </a:rPr>
              <a:t>ikke </a:t>
            </a:r>
            <a:r>
              <a:rPr lang="da-DK" sz="2800" dirty="0" smtClean="0">
                <a:latin typeface="Calibri"/>
                <a:cs typeface="Calibri"/>
              </a:rPr>
              <a:t>en del af </a:t>
            </a:r>
            <a:r>
              <a:rPr lang="da-DK" sz="2800" dirty="0" err="1" smtClean="0">
                <a:latin typeface="Calibri"/>
                <a:cs typeface="Calibri"/>
              </a:rPr>
              <a:t>GGs</a:t>
            </a:r>
            <a:r>
              <a:rPr lang="da-DK" sz="2800" dirty="0" smtClean="0">
                <a:latin typeface="Calibri"/>
                <a:cs typeface="Calibri"/>
              </a:rPr>
              <a:t> studieture.</a:t>
            </a:r>
            <a:endParaRPr lang="da-DK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24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Andet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i="1" dirty="0" smtClean="0">
                <a:latin typeface="Calibri"/>
                <a:cs typeface="Calibri"/>
              </a:rPr>
              <a:t>”I skal passe jeres skole”</a:t>
            </a:r>
          </a:p>
          <a:p>
            <a:pPr marL="0" indent="0">
              <a:buNone/>
            </a:pPr>
            <a:endParaRPr lang="da-DK" sz="2800" i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Engagement udover det faglige:</a:t>
            </a:r>
            <a:endParaRPr lang="da-DK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Frivillige aktiviteter, faglige aktiviteter, studieværksted, musical, elevråd, andre elevudvalg, elevambassadør, tutor………</a:t>
            </a:r>
            <a:endParaRPr lang="da-DK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5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Det sociale og det mere festlige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2276872"/>
            <a:ext cx="7704856" cy="3849291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Cafeer uden alkohol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Fester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Elevernes egne sociale arrangementer</a:t>
            </a:r>
          </a:p>
          <a:p>
            <a:pPr marL="0" indent="0">
              <a:buNone/>
            </a:pPr>
            <a:r>
              <a:rPr lang="da-DK" sz="2800" dirty="0" smtClean="0">
                <a:latin typeface="Calibri"/>
                <a:cs typeface="Calibri"/>
              </a:rPr>
              <a:t>	- </a:t>
            </a:r>
            <a:r>
              <a:rPr lang="da-DK" sz="2800" dirty="0">
                <a:latin typeface="Calibri"/>
                <a:cs typeface="Calibri"/>
              </a:rPr>
              <a:t>Parken og Dyrehaven</a:t>
            </a:r>
          </a:p>
          <a:p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val="2310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72808" cy="422920"/>
          </a:xfrm>
        </p:spPr>
        <p:txBody>
          <a:bodyPr>
            <a:noAutofit/>
          </a:bodyPr>
          <a:lstStyle/>
          <a:p>
            <a:r>
              <a:rPr lang="da-DK" sz="2400" dirty="0" smtClean="0">
                <a:latin typeface="Calibri"/>
                <a:cs typeface="Calibri"/>
              </a:rPr>
              <a:t>Program i dag  17.00 – 18.30</a:t>
            </a:r>
            <a:endParaRPr lang="da-DK" sz="24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da-DK" sz="2800" dirty="0" smtClean="0">
                <a:latin typeface="Calibri"/>
                <a:cs typeface="Calibri"/>
              </a:rPr>
              <a:t>Velkommen</a:t>
            </a:r>
          </a:p>
          <a:p>
            <a:pPr>
              <a:buFont typeface="Arial"/>
              <a:buChar char="•"/>
            </a:pPr>
            <a:endParaRPr lang="da-DK" sz="2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da-DK" sz="2800" dirty="0" smtClean="0">
                <a:latin typeface="Calibri"/>
                <a:cs typeface="Calibri"/>
              </a:rPr>
              <a:t>Fælles seance</a:t>
            </a:r>
          </a:p>
          <a:p>
            <a:r>
              <a:rPr lang="da-DK" sz="2800" dirty="0" smtClean="0">
                <a:latin typeface="Calibri"/>
                <a:cs typeface="Calibri"/>
              </a:rPr>
              <a:t>Eleverne går med tutorerne i </a:t>
            </a:r>
            <a:r>
              <a:rPr lang="da-DK" sz="2800" dirty="0">
                <a:latin typeface="Calibri"/>
                <a:cs typeface="Calibri"/>
              </a:rPr>
              <a:t>k</a:t>
            </a:r>
            <a:r>
              <a:rPr lang="da-DK" sz="2800" dirty="0" smtClean="0">
                <a:latin typeface="Calibri"/>
                <a:cs typeface="Calibri"/>
              </a:rPr>
              <a:t>antinen</a:t>
            </a:r>
          </a:p>
          <a:p>
            <a:pPr>
              <a:buFont typeface="Arial"/>
              <a:buChar char="•"/>
            </a:pPr>
            <a:r>
              <a:rPr lang="da-DK" sz="2800" dirty="0" smtClean="0">
                <a:latin typeface="Calibri"/>
                <a:cs typeface="Calibri"/>
              </a:rPr>
              <a:t>Forældrene bliver i Salen</a:t>
            </a:r>
          </a:p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da-DK" sz="2800" dirty="0" smtClean="0">
                <a:latin typeface="Calibri"/>
                <a:cs typeface="Calibri"/>
              </a:rPr>
              <a:t>Mulighed for spørgsmål – bod i foyeren</a:t>
            </a:r>
            <a:endParaRPr lang="da-DK" sz="2800" dirty="0"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da-DK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272808" cy="422920"/>
          </a:xfrm>
        </p:spPr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Forældrekontakt med GG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 smtClean="0">
                <a:latin typeface="Calibri"/>
                <a:cs typeface="Calibri"/>
              </a:rPr>
              <a:t>Forældremøde – sept. 2018</a:t>
            </a:r>
          </a:p>
          <a:p>
            <a:r>
              <a:rPr lang="da-DK" dirty="0" smtClean="0">
                <a:latin typeface="Calibri"/>
                <a:cs typeface="Calibri"/>
              </a:rPr>
              <a:t>Elevkonsultation efter 1. karaktergivning – feb. 2018</a:t>
            </a:r>
          </a:p>
          <a:p>
            <a:r>
              <a:rPr lang="da-DK" dirty="0" smtClean="0">
                <a:latin typeface="Calibri"/>
                <a:cs typeface="Calibri"/>
              </a:rPr>
              <a:t>Kontakt os  </a:t>
            </a:r>
          </a:p>
          <a:p>
            <a:pPr lvl="1">
              <a:buFontTx/>
              <a:buChar char="-"/>
            </a:pPr>
            <a:r>
              <a:rPr lang="da-DK" dirty="0" smtClean="0">
                <a:latin typeface="Calibri"/>
                <a:cs typeface="Calibri"/>
              </a:rPr>
              <a:t>gymnasievejleder eller ledelse</a:t>
            </a:r>
          </a:p>
          <a:p>
            <a:r>
              <a:rPr lang="da-DK" dirty="0" smtClean="0">
                <a:latin typeface="Calibri"/>
                <a:cs typeface="Calibri"/>
              </a:rPr>
              <a:t>Nyhedsbrevet </a:t>
            </a:r>
          </a:p>
          <a:p>
            <a:pPr marL="0" lvl="1" indent="0">
              <a:buNone/>
            </a:pPr>
            <a:r>
              <a:rPr lang="da-DK" dirty="0">
                <a:latin typeface="Calibri"/>
                <a:cs typeface="Calibri"/>
              </a:rPr>
              <a:t> </a:t>
            </a:r>
            <a:r>
              <a:rPr lang="da-DK" dirty="0" smtClean="0">
                <a:latin typeface="Calibri"/>
                <a:cs typeface="Calibri"/>
              </a:rPr>
              <a:t>     - tilmelding </a:t>
            </a:r>
            <a:r>
              <a:rPr lang="da-DK" dirty="0">
                <a:latin typeface="Calibri"/>
                <a:cs typeface="Calibri"/>
              </a:rPr>
              <a:t>nederst th. på </a:t>
            </a:r>
            <a:r>
              <a:rPr lang="da-DK" dirty="0" err="1">
                <a:latin typeface="Calibri"/>
                <a:cs typeface="Calibri"/>
              </a:rPr>
              <a:t>GGs</a:t>
            </a:r>
            <a:r>
              <a:rPr lang="da-DK" dirty="0">
                <a:latin typeface="Calibri"/>
                <a:cs typeface="Calibri"/>
              </a:rPr>
              <a:t> </a:t>
            </a:r>
            <a:r>
              <a:rPr lang="da-DK" dirty="0" smtClean="0">
                <a:latin typeface="Calibri"/>
                <a:cs typeface="Calibri"/>
              </a:rPr>
              <a:t>hjemmeside</a:t>
            </a:r>
            <a:endParaRPr lang="da-DK" dirty="0">
              <a:latin typeface="Calibri"/>
              <a:cs typeface="Calibri"/>
            </a:endParaRPr>
          </a:p>
          <a:p>
            <a:r>
              <a:rPr lang="da-DK" dirty="0" smtClean="0">
                <a:latin typeface="Calibri"/>
                <a:cs typeface="Calibri"/>
              </a:rPr>
              <a:t>De sociale medier, </a:t>
            </a:r>
            <a:r>
              <a:rPr lang="da-DK" dirty="0" err="1" smtClean="0">
                <a:latin typeface="Calibri"/>
                <a:cs typeface="Calibri"/>
              </a:rPr>
              <a:t>facebook</a:t>
            </a:r>
            <a:r>
              <a:rPr lang="da-DK" dirty="0" smtClean="0">
                <a:latin typeface="Calibri"/>
                <a:cs typeface="Calibri"/>
              </a:rPr>
              <a:t> og </a:t>
            </a:r>
            <a:r>
              <a:rPr lang="da-DK" dirty="0" err="1" smtClean="0">
                <a:latin typeface="Calibri"/>
                <a:cs typeface="Calibri"/>
              </a:rPr>
              <a:t>instagram</a:t>
            </a:r>
            <a:endParaRPr lang="da-DK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da-DK" dirty="0" smtClean="0">
              <a:latin typeface="Calibri"/>
              <a:cs typeface="Calibri"/>
            </a:endParaRPr>
          </a:p>
          <a:p>
            <a:pPr marL="0" lvl="1" indent="0">
              <a:buNone/>
            </a:pPr>
            <a:endParaRPr lang="da-DK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da-DK" dirty="0">
              <a:latin typeface="Calibri"/>
              <a:cs typeface="Calibri"/>
            </a:endParaRPr>
          </a:p>
          <a:p>
            <a:endParaRPr lang="da-DK" dirty="0" smtClean="0">
              <a:latin typeface="Calibri"/>
              <a:cs typeface="Calibri"/>
            </a:endParaRPr>
          </a:p>
          <a:p>
            <a:endParaRPr lang="da-DK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endParaRPr lang="da-DK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Hvordan følger jeg med?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3849291"/>
          </a:xfrm>
        </p:spPr>
        <p:txBody>
          <a:bodyPr>
            <a:normAutofit lnSpcReduction="10000"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Almindelig interesse og opmuntring</a:t>
            </a:r>
          </a:p>
          <a:p>
            <a:r>
              <a:rPr lang="da-DK" sz="2800" dirty="0" smtClean="0">
                <a:latin typeface="Calibri"/>
                <a:cs typeface="Calibri"/>
              </a:rPr>
              <a:t>Opgaver og lektier - </a:t>
            </a:r>
            <a:r>
              <a:rPr lang="da-DK" sz="2800" i="1" dirty="0" err="1" smtClean="0">
                <a:latin typeface="Calibri"/>
                <a:cs typeface="Calibri"/>
              </a:rPr>
              <a:t>lectio</a:t>
            </a:r>
            <a:endParaRPr lang="da-DK" sz="2800" i="1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Omlagt skriftlighed og studieværksted</a:t>
            </a:r>
          </a:p>
          <a:p>
            <a:endParaRPr lang="da-DK" sz="28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a-DK" sz="2800" i="1" dirty="0" smtClean="0">
                <a:latin typeface="Calibri"/>
                <a:cs typeface="Calibri"/>
              </a:rPr>
              <a:t>”</a:t>
            </a:r>
            <a:r>
              <a:rPr lang="da-DK" sz="2800" i="1" dirty="0">
                <a:latin typeface="Calibri"/>
                <a:cs typeface="Calibri"/>
              </a:rPr>
              <a:t>E</a:t>
            </a:r>
            <a:r>
              <a:rPr lang="da-DK" sz="2800" i="1" dirty="0" smtClean="0">
                <a:latin typeface="Calibri"/>
                <a:cs typeface="Calibri"/>
              </a:rPr>
              <a:t>n </a:t>
            </a:r>
            <a:r>
              <a:rPr lang="da-DK" sz="2800" i="1" dirty="0">
                <a:latin typeface="Calibri"/>
                <a:cs typeface="Calibri"/>
              </a:rPr>
              <a:t>studentereksamen tages til hverdag</a:t>
            </a:r>
            <a:r>
              <a:rPr lang="da-DK" sz="2800" i="1" dirty="0" smtClean="0">
                <a:latin typeface="Calibri"/>
                <a:cs typeface="Calibri"/>
              </a:rPr>
              <a:t>”</a:t>
            </a:r>
          </a:p>
          <a:p>
            <a:pPr marL="0" indent="0">
              <a:buNone/>
            </a:pPr>
            <a:endParaRPr lang="da-DK" sz="2800" i="1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Karakterer (2/3 og 1/3)</a:t>
            </a:r>
          </a:p>
          <a:p>
            <a:r>
              <a:rPr lang="da-DK" sz="2800" dirty="0" smtClean="0">
                <a:latin typeface="Calibri"/>
                <a:cs typeface="Calibri"/>
              </a:rPr>
              <a:t>Fravær og fri fra skole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8378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</a:t>
            </a:r>
            <a:endParaRPr lang="da-DK" dirty="0"/>
          </a:p>
        </p:txBody>
      </p:sp>
      <p:pic>
        <p:nvPicPr>
          <p:cNvPr id="4" name="Pladsholder til indhold 3" descr="IMG_612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b="14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10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rcRect l="18830" r="18830"/>
          <a:stretch>
            <a:fillRect/>
          </a:stretch>
        </p:blipFill>
        <p:spPr>
          <a:xfrm>
            <a:off x="971600" y="2060848"/>
            <a:ext cx="7200800" cy="384929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Fra idrætsdagen - opvarmning</a:t>
            </a:r>
            <a:endParaRPr lang="da-DK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5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At rejse er at leve – at lære er at leve</a:t>
            </a:r>
            <a:endParaRPr lang="da-DK" sz="2800" dirty="0">
              <a:latin typeface="Calibri"/>
              <a:cs typeface="Calibri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rcRect l="14932" r="14932"/>
          <a:stretch>
            <a:fillRect/>
          </a:stretch>
        </p:blipFill>
        <p:spPr>
          <a:xfrm>
            <a:off x="971600" y="2316013"/>
            <a:ext cx="7272808" cy="3849291"/>
          </a:xfrm>
        </p:spPr>
      </p:pic>
    </p:spTree>
    <p:extLst>
      <p:ext uri="{BB962C8B-B14F-4D97-AF65-F5344CB8AC3E}">
        <p14:creationId xmlns:p14="http://schemas.microsoft.com/office/powerpoint/2010/main" val="11115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04856" cy="926976"/>
          </a:xfrm>
        </p:spPr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At rejse er at leve – </a:t>
            </a:r>
            <a:br>
              <a:rPr lang="da-DK" sz="2800" dirty="0" smtClean="0">
                <a:latin typeface="Calibri"/>
                <a:cs typeface="Calibri"/>
              </a:rPr>
            </a:br>
            <a:r>
              <a:rPr lang="da-DK" sz="2800" dirty="0" smtClean="0">
                <a:latin typeface="Calibri"/>
                <a:cs typeface="Calibri"/>
              </a:rPr>
              <a:t>at leve er at lære – at lære er rejse</a:t>
            </a:r>
            <a:endParaRPr lang="da-DK" sz="2800" dirty="0">
              <a:latin typeface="Calibri"/>
              <a:cs typeface="Calibri"/>
            </a:endParaRPr>
          </a:p>
        </p:txBody>
      </p:sp>
      <p:pic>
        <p:nvPicPr>
          <p:cNvPr id="3" name="Billede 2" descr="20141027-135835_fly_s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3888432" cy="2016224"/>
          </a:xfrm>
          <a:prstGeom prst="rect">
            <a:avLst/>
          </a:prstGeom>
        </p:spPr>
      </p:pic>
      <p:pic>
        <p:nvPicPr>
          <p:cNvPr id="6" name="Billed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528391" cy="1970962"/>
          </a:xfrm>
          <a:prstGeom prst="rect">
            <a:avLst/>
          </a:prstGeom>
        </p:spPr>
      </p:pic>
      <p:pic>
        <p:nvPicPr>
          <p:cNvPr id="8" name="Pladsholder til indhold 3"/>
          <p:cNvPicPr>
            <a:picLocks noGrp="1" noChangeAspect="1"/>
          </p:cNvPicPr>
          <p:nvPr/>
        </p:nvPicPr>
        <p:blipFill>
          <a:blip r:embed="rId5"/>
          <a:srcRect t="8450" b="8450"/>
          <a:stretch>
            <a:fillRect/>
          </a:stretch>
        </p:blipFill>
        <p:spPr>
          <a:xfrm>
            <a:off x="683568" y="4005064"/>
            <a:ext cx="3600400" cy="2232248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755576" y="2060848"/>
            <a:ext cx="7488832" cy="4065315"/>
          </a:xfrm>
        </p:spPr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3933056"/>
            <a:ext cx="39604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Foreløbig tak til eleverne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48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>
                <a:latin typeface="Calibri"/>
                <a:cs typeface="Calibri"/>
              </a:rPr>
              <a:t>O</a:t>
            </a:r>
            <a:r>
              <a:rPr lang="da-DK" sz="2800" dirty="0" smtClean="0">
                <a:latin typeface="Calibri"/>
                <a:cs typeface="Calibri"/>
              </a:rPr>
              <a:t>m at starte i gymnasiet 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hlinkClick r:id="rId3"/>
              </a:rPr>
              <a:t>http://gladgym.dk/ny-elev.html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412776"/>
            <a:ext cx="8928100" cy="45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Gymnasiereform 2017</a:t>
            </a:r>
            <a:endParaRPr lang="da-DK" dirty="0"/>
          </a:p>
        </p:txBody>
      </p:sp>
      <p:pic>
        <p:nvPicPr>
          <p:cNvPr id="4" name="Pladsholder til indhold 3" descr="image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14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45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272808" cy="422920"/>
          </a:xfrm>
        </p:spPr>
        <p:txBody>
          <a:bodyPr>
            <a:noAutofit/>
          </a:bodyPr>
          <a:lstStyle/>
          <a:p>
            <a:r>
              <a:rPr lang="da-DK" sz="2800" dirty="0" smtClean="0">
                <a:latin typeface="Calibri"/>
                <a:cs typeface="Calibri"/>
              </a:rPr>
              <a:t>Den nye struktur</a:t>
            </a:r>
            <a:endParaRPr lang="da-DK" sz="2800" dirty="0">
              <a:latin typeface="Calibri"/>
              <a:cs typeface="Calibri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Grundforløb 14. august – 1. nov. (ca. 10 uger)</a:t>
            </a:r>
          </a:p>
          <a:p>
            <a:pPr lvl="1"/>
            <a:r>
              <a:rPr lang="da-DK" sz="2800" dirty="0" smtClean="0">
                <a:latin typeface="Calibri"/>
                <a:cs typeface="Calibri"/>
              </a:rPr>
              <a:t>Forberedelse til valg af studieretning</a:t>
            </a:r>
          </a:p>
          <a:p>
            <a:pPr marL="457200" lvl="1" indent="0">
              <a:buNone/>
            </a:pPr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Studieretningsforløb 2 år og 8 mdr.</a:t>
            </a:r>
          </a:p>
          <a:p>
            <a:pPr lvl="1"/>
            <a:r>
              <a:rPr lang="da-DK" sz="2800" dirty="0" smtClean="0">
                <a:latin typeface="Calibri"/>
                <a:cs typeface="Calibri"/>
              </a:rPr>
              <a:t>Fordybelse i særlige fag</a:t>
            </a:r>
          </a:p>
          <a:p>
            <a:endParaRPr lang="da-DK" sz="2800" dirty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Fordeling af fag og SR fag 75% og 25%</a:t>
            </a:r>
          </a:p>
          <a:p>
            <a:endParaRPr lang="da-DK" sz="2800" dirty="0" smtClean="0">
              <a:latin typeface="Calibri"/>
              <a:cs typeface="Calibri"/>
            </a:endParaRPr>
          </a:p>
          <a:p>
            <a:r>
              <a:rPr lang="da-DK" sz="2800" dirty="0" smtClean="0">
                <a:latin typeface="Calibri"/>
                <a:cs typeface="Calibri"/>
              </a:rPr>
              <a:t>Obligatoriske fag og valgfag</a:t>
            </a:r>
            <a:endParaRPr lang="da-DK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saxeGymnasium_mbaggrund">
  <a:themeElements>
    <a:clrScheme name="EFB_Excel_Mat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9A9"/>
      </a:accent1>
      <a:accent2>
        <a:srgbClr val="F79548"/>
      </a:accent2>
      <a:accent3>
        <a:srgbClr val="139097"/>
      </a:accent3>
      <a:accent4>
        <a:srgbClr val="BFA500"/>
      </a:accent4>
      <a:accent5>
        <a:srgbClr val="524E86"/>
      </a:accent5>
      <a:accent6>
        <a:srgbClr val="952E45"/>
      </a:accent6>
      <a:hlink>
        <a:srgbClr val="0069A9"/>
      </a:hlink>
      <a:folHlink>
        <a:srgbClr val="F79548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GladsaxeGymnasium_mbaggrund</Template>
  <TotalTime>4865</TotalTime>
  <Words>438</Words>
  <Application>Microsoft Office PowerPoint</Application>
  <PresentationFormat>Skærmshow (4:3)</PresentationFormat>
  <Paragraphs>146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GladsaxeGymnasium_mbaggrund</vt:lpstr>
      <vt:lpstr>Velkommen til introduktionsmøde </vt:lpstr>
      <vt:lpstr>Program i dag  17.00 – 18.30</vt:lpstr>
      <vt:lpstr>Fra idrætsdagen - opvarmning</vt:lpstr>
      <vt:lpstr>At rejse er at leve – at lære er at leve</vt:lpstr>
      <vt:lpstr>At rejse er at leve –  at leve er at lære – at lære er rejse</vt:lpstr>
      <vt:lpstr>PowerPoint-præsentation</vt:lpstr>
      <vt:lpstr>Om at starte i gymnasiet </vt:lpstr>
      <vt:lpstr>Gymnasiereform 2017</vt:lpstr>
      <vt:lpstr>Den nye struktur</vt:lpstr>
      <vt:lpstr>Gymnasiereform  - grundforløb på GG</vt:lpstr>
      <vt:lpstr>Storgrupper og Klynger</vt:lpstr>
      <vt:lpstr>PowerPoint-præsentation</vt:lpstr>
      <vt:lpstr>Internationalt – globale studieretning</vt:lpstr>
      <vt:lpstr>De tre fedeste år af mit liv</vt:lpstr>
      <vt:lpstr>Introduktionsforløb på Gladsaxe gymnasium</vt:lpstr>
      <vt:lpstr>Økonomi  I</vt:lpstr>
      <vt:lpstr>Økonomi II</vt:lpstr>
      <vt:lpstr>Andet</vt:lpstr>
      <vt:lpstr>Det sociale og det mere festlige</vt:lpstr>
      <vt:lpstr>Forældrekontakt med GG</vt:lpstr>
      <vt:lpstr>Hvordan følger jeg med?</vt:lpstr>
      <vt:lpstr>Tak for i dag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Eva Krarup Steensen</dc:creator>
  <cp:lastModifiedBy>Henrik Ahrenst</cp:lastModifiedBy>
  <cp:revision>103</cp:revision>
  <cp:lastPrinted>2017-06-15T14:31:04Z</cp:lastPrinted>
  <dcterms:created xsi:type="dcterms:W3CDTF">2012-10-17T11:37:10Z</dcterms:created>
  <dcterms:modified xsi:type="dcterms:W3CDTF">2017-06-21T12:14:08Z</dcterms:modified>
</cp:coreProperties>
</file>